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 d="100"/>
          <a:sy n="12" d="100"/>
        </p:scale>
        <p:origin x="2184" y="240"/>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99544"/>
            <a:ext cx="27432000" cy="17728744"/>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162515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t0 metabolomic samples using bray curtis dissimilarity.</a:t>
            </a:r>
            <a:endParaRPr sz="52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0.0836</a:t>
            </a:r>
            <a:endParaRPr sz="36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2" y="2"/>
            <a:ext cx="27432000" cy="102870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270934" y="951208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t0 exudate metabolomic alpha diversity (Shannon’s H, Richness, and Pilou’s evenness).</a:t>
            </a:r>
            <a:endParaRPr sz="52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19325824"/>
            <a:ext cx="27432000" cy="4073718"/>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27431998" cy="19950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27432000" cy="187452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1775463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S7</a:t>
            </a:r>
            <a:r>
              <a:rPr lang="en" sz="5200" dirty="0">
                <a:solidFill>
                  <a:schemeClr val="dk1"/>
                </a:solidFill>
              </a:rPr>
              <a:t>: Non-metric multidimensional scaling plot of bacterial communities the end of the bottle incubation using unifrac dissimilarity.</a:t>
            </a:r>
            <a:endParaRPr sz="52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0.0816</a:t>
            </a:r>
            <a:endParaRPr sz="36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S8</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2" y="1"/>
            <a:ext cx="27432000" cy="16769954"/>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1592667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S9</a:t>
            </a:r>
            <a:r>
              <a:rPr lang="en" sz="5200" dirty="0">
                <a:solidFill>
                  <a:schemeClr val="dk1"/>
                </a:solidFill>
              </a:rPr>
              <a:t>: Procrustes visualization of multivariate metabolomic and microbial samples. Arrows point from microbial samples to corresponding metabolomic samples.</a:t>
            </a:r>
            <a:endParaRPr sz="52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27432000" cy="19950546"/>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193749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S10</a:t>
            </a:r>
            <a:r>
              <a:rPr lang="en" sz="5200" dirty="0">
                <a:solidFill>
                  <a:schemeClr val="dk1"/>
                </a:solidFill>
              </a:rPr>
              <a:t>: Box and whisker plots of the DOC drawdown (%) for ech treatment. “Bleached + Heated” is excluded due to loss of samples from DOC contamination.</a:t>
            </a:r>
            <a:endParaRPr sz="52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453378"/>
          </a:xfrm>
          <a:prstGeom prst="rect">
            <a:avLst/>
          </a:prstGeom>
          <a:noFill/>
          <a:ln>
            <a:noFill/>
          </a:ln>
        </p:spPr>
        <p:txBody>
          <a:bodyPr spcFirstLastPara="1" wrap="square" lIns="650132" tIns="650132" rIns="650132" bIns="650132" anchor="t" anchorCtr="0">
            <a:spAutoFit/>
          </a:bodyPr>
          <a:lstStyle/>
          <a:p>
            <a:r>
              <a:rPr lang="en" sz="2900" b="1" u="sng" dirty="0"/>
              <a:t>Figure 1</a:t>
            </a:r>
            <a:r>
              <a:rPr lang="en" sz="2900" dirty="0"/>
              <a:t>: Field collections and experimental design. Non-bleached and bleached corals were collected from a reef in </a:t>
            </a:r>
            <a:r>
              <a:rPr lang="en" sz="2900" dirty="0">
                <a:solidFill>
                  <a:schemeClr val="dk1"/>
                </a:solidFill>
              </a:rPr>
              <a:t>Mo’orea, French Polynesia immediately following a bleaching event. </a:t>
            </a:r>
            <a:r>
              <a:rPr lang="en" sz="2900" b="1" dirty="0"/>
              <a:t>A)</a:t>
            </a:r>
            <a:r>
              <a:rPr lang="en" sz="2900" dirty="0"/>
              <a:t> Picture of the LTER1 fore reef in Mo’orea, French Polynesia representative of the status of the reef where both bleached and non-bleached corals were present. </a:t>
            </a:r>
            <a:r>
              <a:rPr lang="en" sz="2900" b="1" dirty="0"/>
              <a:t>A.I-A.V)</a:t>
            </a:r>
            <a:r>
              <a:rPr lang="en" sz="2900" dirty="0"/>
              <a:t> depict the experimental design and sampling from corl nubbin collection </a:t>
            </a:r>
            <a:r>
              <a:rPr lang="en" sz="2900" b="1" dirty="0"/>
              <a:t>(A.I)</a:t>
            </a:r>
            <a:r>
              <a:rPr lang="en" sz="2900" dirty="0"/>
              <a:t>, 7 day pretreatment in flow through aquaria </a:t>
            </a:r>
            <a:r>
              <a:rPr lang="en" sz="2900" b="1" dirty="0"/>
              <a:t>(A.II)</a:t>
            </a:r>
            <a:r>
              <a:rPr lang="en" sz="2900" dirty="0"/>
              <a:t>, DOM exudation </a:t>
            </a:r>
            <a:r>
              <a:rPr lang="en" sz="2900" b="1" dirty="0"/>
              <a:t>(A.III)</a:t>
            </a:r>
            <a:r>
              <a:rPr lang="en" sz="2900" dirty="0"/>
              <a:t>, 36 hour dark bottle incubation </a:t>
            </a:r>
            <a:r>
              <a:rPr lang="en" sz="2900" b="1" dirty="0"/>
              <a:t>(A.IV)</a:t>
            </a:r>
            <a:r>
              <a:rPr lang="en" sz="2900" dirty="0"/>
              <a:t>, and sampling </a:t>
            </a:r>
            <a:r>
              <a:rPr lang="en" sz="2900" b="1" dirty="0"/>
              <a:t>(A.V)</a:t>
            </a:r>
            <a:r>
              <a:rPr lang="en" sz="2900" dirty="0"/>
              <a:t>. </a:t>
            </a:r>
            <a:r>
              <a:rPr lang="en" sz="2900" b="1" dirty="0"/>
              <a:t>B)</a:t>
            </a:r>
            <a:r>
              <a:rPr lang="en" sz="2900" dirty="0"/>
              <a:t> M</a:t>
            </a:r>
            <a:r>
              <a:rPr lang="en" sz="290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900" b="1" dirty="0">
                <a:solidFill>
                  <a:schemeClr val="dk1"/>
                </a:solidFill>
              </a:rPr>
              <a:t>(C)</a:t>
            </a:r>
            <a:r>
              <a:rPr lang="en" sz="29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900" b="1" dirty="0">
                <a:solidFill>
                  <a:schemeClr val="dk1"/>
                </a:solidFill>
              </a:rPr>
              <a:t>(D)</a:t>
            </a:r>
            <a:r>
              <a:rPr lang="en" sz="2900" dirty="0">
                <a:solidFill>
                  <a:schemeClr val="dk1"/>
                </a:solidFill>
              </a:rPr>
              <a:t>. Microbial communities responded to DOM amendments by growing to significantly higher concentrations after incubating for 24 hours (one-way ANOVA, F=54.09, p=2.3e-08).</a:t>
            </a:r>
            <a:endParaRPr sz="290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2" y="1"/>
            <a:ext cx="20624800" cy="29157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14099024" y="51485"/>
            <a:ext cx="13286684" cy="12993082"/>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Ward’s hierarchical clustering of multivariate metabolomic samples for T0 using the bray-curtis dissimilarity metric </a:t>
            </a:r>
            <a:r>
              <a:rPr lang="en" sz="6000" b="1" dirty="0">
                <a:solidFill>
                  <a:schemeClr val="dk1"/>
                </a:solidFill>
              </a:rPr>
              <a:t>(B)</a:t>
            </a:r>
            <a:r>
              <a:rPr lang="en" sz="6000" dirty="0">
                <a:solidFill>
                  <a:schemeClr val="dk1"/>
                </a:solidFill>
              </a:rPr>
              <a:t>. </a:t>
            </a:r>
            <a:r>
              <a:rPr lang="en-US" sz="6000" dirty="0">
                <a:solidFill>
                  <a:schemeClr val="dk1"/>
                </a:solidFill>
              </a:rPr>
              <a:t>Clustering heatmaps depict pairwise R</a:t>
            </a:r>
            <a:r>
              <a:rPr lang="en-US" sz="6000" baseline="30000" dirty="0">
                <a:solidFill>
                  <a:schemeClr val="dk1"/>
                </a:solidFill>
              </a:rPr>
              <a:t>2</a:t>
            </a:r>
            <a:r>
              <a:rPr lang="en-US" sz="6000" dirty="0">
                <a:solidFill>
                  <a:schemeClr val="dk1"/>
                </a:solidFill>
              </a:rPr>
              <a:t> values between multivariate metabolomes from pairwise PERMANOVA </a:t>
            </a:r>
            <a:r>
              <a:rPr lang="en-US" sz="6000" b="1" dirty="0">
                <a:solidFill>
                  <a:schemeClr val="dk1"/>
                </a:solidFill>
              </a:rPr>
              <a:t>(C)</a:t>
            </a:r>
            <a:r>
              <a:rPr lang="en-US" sz="6000" dirty="0">
                <a:solidFill>
                  <a:schemeClr val="dk1"/>
                </a:solidFill>
              </a:rPr>
              <a:t>.</a:t>
            </a:r>
            <a:endParaRPr sz="6000"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7" y="12999761"/>
            <a:ext cx="14099026" cy="11511842"/>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13716007" y="12999752"/>
            <a:ext cx="13094714" cy="12468096"/>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1066800"/>
            <a:ext cx="14099024" cy="11932952"/>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202740" y="12174872"/>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14135490" y="1241497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135612" y="19268063"/>
            <a:ext cx="23664476" cy="14198686"/>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135612" y="0"/>
            <a:ext cx="1219200" cy="1077218"/>
          </a:xfrm>
          <a:prstGeom prst="rect">
            <a:avLst/>
          </a:prstGeom>
          <a:noFill/>
        </p:spPr>
        <p:txBody>
          <a:bodyPr wrap="square" rtlCol="0">
            <a:spAutoFit/>
          </a:bodyPr>
          <a:lstStyle/>
          <a:p>
            <a:r>
              <a:rPr lang="en-US" sz="64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27432000" cy="19594286"/>
          </a:xfrm>
          <a:prstGeom prst="rect">
            <a:avLst/>
          </a:prstGeom>
        </p:spPr>
      </p:pic>
      <p:sp>
        <p:nvSpPr>
          <p:cNvPr id="73" name="Google Shape;73;p16"/>
          <p:cNvSpPr txBox="1"/>
          <p:nvPr/>
        </p:nvSpPr>
        <p:spPr>
          <a:xfrm>
            <a:off x="-1" y="32714649"/>
            <a:ext cx="27431998" cy="3436620"/>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3</a:t>
            </a:r>
            <a:r>
              <a:rPr lang="en" sz="4000" dirty="0">
                <a:solidFill>
                  <a:schemeClr val="dk1"/>
                </a:solidFill>
              </a:rPr>
              <a:t>: Bacterial growth curves for the 6 treatments in the 36 hour dark bottle incubation </a:t>
            </a:r>
            <a:r>
              <a:rPr lang="en" sz="4000" b="1" dirty="0">
                <a:solidFill>
                  <a:schemeClr val="dk1"/>
                </a:solidFill>
              </a:rPr>
              <a:t>(A)</a:t>
            </a:r>
            <a:r>
              <a:rPr lang="en" sz="4000" dirty="0">
                <a:solidFill>
                  <a:schemeClr val="dk1"/>
                </a:solidFill>
              </a:rPr>
              <a:t>. Error bars indicate standard error of the mean. Box and whisker plots of bacterial specific growth rate, in log10 cells per hour, for the 6 treatments </a:t>
            </a:r>
            <a:r>
              <a:rPr lang="en" sz="4000" b="1" dirty="0">
                <a:solidFill>
                  <a:schemeClr val="dk1"/>
                </a:solidFill>
              </a:rPr>
              <a:t>(B)</a:t>
            </a:r>
            <a:r>
              <a:rPr lang="en" sz="4000" dirty="0">
                <a:solidFill>
                  <a:schemeClr val="dk1"/>
                </a:solidFill>
              </a:rPr>
              <a:t>.</a:t>
            </a:r>
            <a:endParaRPr sz="4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327398" y="18426650"/>
            <a:ext cx="1219200" cy="1077218"/>
          </a:xfrm>
          <a:prstGeom prst="rect">
            <a:avLst/>
          </a:prstGeom>
          <a:noFill/>
        </p:spPr>
        <p:txBody>
          <a:bodyPr wrap="square" rtlCol="0">
            <a:spAutoFit/>
          </a:bodyPr>
          <a:lstStyle/>
          <a:p>
            <a:r>
              <a:rPr lang="en-US" sz="64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1110745" y="11307703"/>
            <a:ext cx="13143142" cy="13143142"/>
          </a:xfrm>
          <a:prstGeom prst="rect">
            <a:avLst/>
          </a:prstGeom>
        </p:spPr>
      </p:pic>
      <p:sp>
        <p:nvSpPr>
          <p:cNvPr id="80" name="Google Shape;80;p17"/>
          <p:cNvSpPr txBox="1"/>
          <p:nvPr/>
        </p:nvSpPr>
        <p:spPr>
          <a:xfrm>
            <a:off x="13800275" y="14521591"/>
            <a:ext cx="13631730" cy="11223367"/>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4</a:t>
            </a:r>
            <a:r>
              <a:rPr lang="en" sz="4000" dirty="0">
                <a:solidFill>
                  <a:schemeClr val="dk1"/>
                </a:solidFill>
              </a:rPr>
              <a:t>: Ward’s hierarchical clustering of multivariate microbial community samples using Unifrac distances derived from 16S amplicon data </a:t>
            </a:r>
            <a:r>
              <a:rPr lang="en" sz="4000" b="1" dirty="0">
                <a:solidFill>
                  <a:schemeClr val="dk1"/>
                </a:solidFill>
              </a:rPr>
              <a:t>(A)</a:t>
            </a:r>
            <a:r>
              <a:rPr lang="en" sz="4000" dirty="0">
                <a:solidFill>
                  <a:schemeClr val="dk1"/>
                </a:solidFill>
              </a:rPr>
              <a:t>. </a:t>
            </a:r>
            <a:r>
              <a:rPr lang="en-US" sz="4000" dirty="0">
                <a:solidFill>
                  <a:schemeClr val="dk1"/>
                </a:solidFill>
              </a:rPr>
              <a:t>Stacked bar charts depicting relative abundances of the most abundant bacterial families in all samples </a:t>
            </a:r>
            <a:r>
              <a:rPr lang="en-US" sz="4000" b="1" dirty="0">
                <a:solidFill>
                  <a:schemeClr val="dk1"/>
                </a:solidFill>
              </a:rPr>
              <a:t>(B)</a:t>
            </a:r>
            <a:r>
              <a:rPr lang="en-US" sz="4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4000" baseline="30000" dirty="0">
                <a:solidFill>
                  <a:schemeClr val="dk1"/>
                </a:solidFill>
              </a:rPr>
              <a:t>2</a:t>
            </a:r>
            <a:r>
              <a:rPr lang="en-US" sz="4000" dirty="0">
                <a:solidFill>
                  <a:schemeClr val="dk1"/>
                </a:solidFill>
              </a:rPr>
              <a:t> values between multivariate metabolomes from pairwise PERMANOVA </a:t>
            </a:r>
            <a:r>
              <a:rPr lang="en-US" sz="4000" b="1" dirty="0">
                <a:solidFill>
                  <a:schemeClr val="dk1"/>
                </a:solidFill>
              </a:rPr>
              <a:t>(C)</a:t>
            </a:r>
            <a:r>
              <a:rPr lang="en-US" sz="4000" dirty="0">
                <a:solidFill>
                  <a:schemeClr val="dk1"/>
                </a:solidFill>
              </a:rPr>
              <a:t>.</a:t>
            </a:r>
          </a:p>
          <a:p>
            <a:pPr>
              <a:lnSpc>
                <a:spcPct val="115000"/>
              </a:lnSpc>
            </a:pPr>
            <a:endParaRPr sz="4000" dirty="0">
              <a:solidFill>
                <a:schemeClr val="dk1"/>
              </a:solidFill>
            </a:endParaRPr>
          </a:p>
          <a:p>
            <a:pPr>
              <a:lnSpc>
                <a:spcPct val="115000"/>
              </a:lnSpc>
            </a:pPr>
            <a:endParaRPr sz="4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1" y="1016001"/>
            <a:ext cx="12590010" cy="10519246"/>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13716001" y="1542208"/>
            <a:ext cx="13631730" cy="1297938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23067114" y="-6960990"/>
            <a:ext cx="22146132" cy="4082310"/>
          </a:xfrm>
          <a:prstGeom prst="rect">
            <a:avLst/>
          </a:prstGeom>
          <a:noFill/>
          <a:ln>
            <a:noFill/>
          </a:ln>
        </p:spPr>
        <p:txBody>
          <a:bodyPr spcFirstLastPara="1" wrap="square" lIns="650132" tIns="650132" rIns="650132" bIns="650132" anchor="t" anchorCtr="0">
            <a:spAutoFit/>
          </a:bodyPr>
          <a:lstStyle/>
          <a:p>
            <a:pPr>
              <a:lnSpc>
                <a:spcPct val="115000"/>
              </a:lnSpc>
            </a:pPr>
            <a:r>
              <a:rPr lang="en" sz="7824" b="1" u="sng" dirty="0">
                <a:solidFill>
                  <a:schemeClr val="dk1"/>
                </a:solidFill>
              </a:rPr>
              <a:t>4B</a:t>
            </a:r>
            <a:r>
              <a:rPr lang="en" sz="7824" dirty="0">
                <a:solidFill>
                  <a:schemeClr val="dk1"/>
                </a:solidFill>
              </a:rPr>
              <a:t>:</a:t>
            </a:r>
            <a:endParaRPr sz="7824" dirty="0">
              <a:solidFill>
                <a:schemeClr val="dk1"/>
              </a:solidFill>
            </a:endParaRPr>
          </a:p>
          <a:p>
            <a:pPr>
              <a:lnSpc>
                <a:spcPct val="115000"/>
              </a:lnSpc>
            </a:pPr>
            <a:endParaRPr sz="7824"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362620" y="11084156"/>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13469020" y="43122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5200" b="1" dirty="0">
                <a:solidFill>
                  <a:schemeClr val="dk1"/>
                </a:solidFill>
              </a:rPr>
              <a:t>(A)</a:t>
            </a:r>
            <a:r>
              <a:rPr lang="en" sz="52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1432490" y="14631446"/>
            <a:ext cx="22919844" cy="20054864"/>
          </a:xfrm>
          <a:prstGeom prst="rect">
            <a:avLst/>
          </a:prstGeom>
        </p:spPr>
      </p:pic>
      <p:sp>
        <p:nvSpPr>
          <p:cNvPr id="99" name="Google Shape;99;p20"/>
          <p:cNvSpPr txBox="1"/>
          <p:nvPr/>
        </p:nvSpPr>
        <p:spPr>
          <a:xfrm rot="16200000">
            <a:off x="4334634" y="15720232"/>
            <a:ext cx="36576004" cy="5135547"/>
          </a:xfrm>
          <a:prstGeom prst="rect">
            <a:avLst/>
          </a:prstGeom>
          <a:noFill/>
          <a:ln>
            <a:noFill/>
          </a:ln>
        </p:spPr>
        <p:txBody>
          <a:bodyPr spcFirstLastPara="1" wrap="square" lIns="650132" tIns="650132" rIns="650132" bIns="650132" anchor="t" anchorCtr="0">
            <a:spAutoFit/>
          </a:bodyPr>
          <a:lstStyle/>
          <a:p>
            <a:pPr>
              <a:lnSpc>
                <a:spcPct val="115000"/>
              </a:lnSpc>
            </a:pPr>
            <a:r>
              <a:rPr lang="en" sz="3600" b="1" u="sng" dirty="0">
                <a:solidFill>
                  <a:schemeClr val="dk1"/>
                </a:solidFill>
              </a:rPr>
              <a:t>Figure 6</a:t>
            </a:r>
            <a:r>
              <a:rPr lang="en" sz="3600" dirty="0">
                <a:solidFill>
                  <a:schemeClr val="dk1"/>
                </a:solidFill>
              </a:rPr>
              <a:t>: Visualization of the 31 ASVs determined to be significantly differentialy abudant compared to “Non-bleached + Ambient” samples by DESEq2. </a:t>
            </a:r>
            <a:r>
              <a:rPr lang="en" sz="3600" b="1" dirty="0">
                <a:solidFill>
                  <a:schemeClr val="dk1"/>
                </a:solidFill>
              </a:rPr>
              <a:t>(A) </a:t>
            </a:r>
            <a:r>
              <a:rPr lang="en" sz="36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3600" b="1" dirty="0">
                <a:solidFill>
                  <a:schemeClr val="dk1"/>
                </a:solidFill>
              </a:rPr>
              <a:t>(B) and (C) </a:t>
            </a:r>
            <a:r>
              <a:rPr lang="en" sz="3600" dirty="0">
                <a:solidFill>
                  <a:schemeClr val="dk1"/>
                </a:solidFill>
              </a:rPr>
              <a:t>Boxplots of the relative abundance of significant ASVs enriched </a:t>
            </a:r>
            <a:r>
              <a:rPr lang="en" sz="3600" b="1" dirty="0">
                <a:solidFill>
                  <a:schemeClr val="dk1"/>
                </a:solidFill>
              </a:rPr>
              <a:t>(B) </a:t>
            </a:r>
            <a:r>
              <a:rPr lang="en" sz="3600" dirty="0">
                <a:solidFill>
                  <a:schemeClr val="dk1"/>
                </a:solidFill>
              </a:rPr>
              <a:t>or depleted </a:t>
            </a:r>
            <a:r>
              <a:rPr lang="en" sz="3600" b="1" dirty="0">
                <a:solidFill>
                  <a:schemeClr val="dk1"/>
                </a:solidFill>
              </a:rPr>
              <a:t>(C)</a:t>
            </a:r>
            <a:r>
              <a:rPr lang="en" sz="36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36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3193781" y="-3193781"/>
            <a:ext cx="13667302" cy="20054866"/>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24830" y="12507947"/>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10592372" y="12507947"/>
            <a:ext cx="1219200" cy="1077218"/>
          </a:xfrm>
          <a:prstGeom prst="rect">
            <a:avLst/>
          </a:prstGeom>
          <a:noFill/>
        </p:spPr>
        <p:txBody>
          <a:bodyPr wrap="square" rtlCol="0">
            <a:spAutoFit/>
          </a:bodyPr>
          <a:lstStyle/>
          <a:p>
            <a:r>
              <a:rPr lang="en-US" sz="64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24832" y="35427793"/>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1769715"/>
            </a:xfrm>
            <a:prstGeom prst="rect">
              <a:avLst/>
            </a:prstGeom>
            <a:noFill/>
          </p:spPr>
          <p:txBody>
            <a:bodyPr wrap="square" rtlCol="0">
              <a:spAutoFit/>
            </a:bodyPr>
            <a:lstStyle/>
            <a:p>
              <a:pPr algn="ctr"/>
              <a:r>
                <a:rPr lang="en-US" sz="112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1769715"/>
            </a:xfrm>
            <a:prstGeom prst="rect">
              <a:avLst/>
            </a:prstGeom>
            <a:noFill/>
          </p:spPr>
          <p:txBody>
            <a:bodyPr wrap="square" rtlCol="0">
              <a:spAutoFit/>
            </a:bodyPr>
            <a:lstStyle/>
            <a:p>
              <a:pPr algn="ctr"/>
              <a:r>
                <a:rPr lang="en-US" sz="112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6249</TotalTime>
  <Words>1190</Words>
  <Application>Microsoft Office PowerPoint</Application>
  <PresentationFormat>Custom</PresentationFormat>
  <Paragraphs>36</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25</cp:revision>
  <dcterms:modified xsi:type="dcterms:W3CDTF">2022-07-03T19:16:10Z</dcterms:modified>
</cp:coreProperties>
</file>